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327" r:id="rId3"/>
    <p:sldId id="359" r:id="rId4"/>
    <p:sldId id="356" r:id="rId5"/>
    <p:sldId id="355" r:id="rId6"/>
    <p:sldId id="360" r:id="rId7"/>
    <p:sldId id="358" r:id="rId8"/>
    <p:sldId id="347" r:id="rId9"/>
    <p:sldId id="261" r:id="rId1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oife Ni Drisceoil" initials="AD" lastIdx="2" clrIdx="0">
    <p:extLst>
      <p:ext uri="{19B8F6BF-5375-455C-9EA6-DF929625EA0E}">
        <p15:presenceInfo xmlns:p15="http://schemas.microsoft.com/office/powerpoint/2012/main" userId="S::aoife_nidrisceoil@corkcity.ie::10754259-2079-4d37-ac04-f7d5c1a57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1EB"/>
    <a:srgbClr val="E3061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5" autoAdjust="0"/>
    <p:restoredTop sz="91910" autoAdjust="0"/>
  </p:normalViewPr>
  <p:slideViewPr>
    <p:cSldViewPr snapToObjects="1">
      <p:cViewPr varScale="1">
        <p:scale>
          <a:sx n="105" d="100"/>
          <a:sy n="105" d="100"/>
        </p:scale>
        <p:origin x="30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8-23T10:53:07.444"/>
    </inkml:context>
    <inkml:brush xml:id="br0">
      <inkml:brushProperty name="width" value="0.05292" units="cm"/>
      <inkml:brushProperty name="height" value="0.05292" units="cm"/>
      <inkml:brushProperty name="color" value="#FF0000"/>
    </inkml:brush>
  </inkml:definitions>
  <inkml:trace contextRef="#ctx0" brushRef="#br0">4012 8026 0,'0'-24'325,"0"1"-310,0-1-2,0 0 8,24-23-14,0 47 0,-1-47 0,-23 23 0,24 1 0,-24-1 0,0 1 0,23 23 0,1-24 8,-24 0-8,0 1 21,0-1-6,0 1-9,24-1 2,-1 0-8,1 1 0,-24-24 0,23 23 0,1 24 7,-24-24-7,0 1 0,24 23 0,-24-24 0,0 0 23,0 1-10,23-1 2,1 1-15,-24-1-1,23 0 1,1-23 2,47-24-3,-24 24 1,-23 0 0,-1 0 1,1 23-2,-1 1 16,-23-1-15,0 0 21,0 1-13,24 23-9,-24-24 9,0 1 6,47-1-14,-23 0 7,-1 1-7,1-1 0,-24 1 8,24 23-2,-24-24-6,23 24 1,-23 24 155,0-1-100,0 1 23,0-1-44</inkml:trace>
  <inkml:trace contextRef="#ctx0" brushRef="#br0" timeOffset="3989">3942 7766 0,'0'24'397,"0"-1"-383,0 1 1,0 0 19,0-1-19,0 1 34,0-1-35,0 1 0,23-24 15,-23 24-22,0-1 1,0 1 12,0-1-5,0 1 6,0 0 7,24-24 36,-24 23 49,23-23-63,-23 24-42,0-1 6,0 1 21,24-24-15,0 0 94,-1 0-86,1 0 15,-24-24-22,0 1-7,23 23-6,1 0 13,-24-24-14,0 1 8,0-1 12,24 24-12,-24-24-8,23 1 7,1 23 0,-1 0-7,-23-24 1,24 24-2,-24-23 1,24 23 22,-24-24-22,23 24 1,-23-24-1,0 1 6,-23 23 363</inkml:trace>
  <inkml:trace contextRef="#ctx0" brushRef="#br0" timeOffset="37745">26834 11236 0,'-24'0'339,"24"24"-289,-23-24-7,-1 47-29,-23-23-7,47-1 0,-24 1 1,1-1-1,-1 1 0,1 0 15,-1 23-15,-47 0 0,0 24-1,71-47 1,-23 23 0,-1-47 0,24 23 0,0 1 9,-23-24-9,-1 24 6,24-1 2,0 1-1,0-1 21,0 1 8,0 0 113,0-1-141,-24-23-9,24 24 8,-23-24 0,-24 71-6,23-24-2,-23-47 1,23 23 1,24 1-2,-23 0 1,-1-24 15,24 23-8,-24-23-6,24 24-1,-23-24 21,23-24 496,0 1-494,0-1-24,23 24 9,-23-24-9,24 24 8,-24-23 1,24-1-1,-1 1 7,1 23-7,-24-24-7,0 0 8,23 24-2,1-23 2,-24-1 6,24 24-7,-1-23 1,1-1 6,-24 0-5,23 24 18,-23-23-13,24 23-7,-24-24 8,24 24 12,-1 0-4,-23-23-24,24 23 37,-24-24-22,0 0 7,0 1 107,0-1-113,23 24-1,-23-23-1,0-1-5,48 0-7,-48-23-2,23 24 1,1-1 1,-1 24-1,-23-24 0,0 1 1,24 23 4,-24-24-4,24 24 0,-24-24 5,23 24 51,1-23 384,-24-1-434,0 1 0,23 23-7</inkml:trace>
  <inkml:trace contextRef="#ctx0" brushRef="#br0" timeOffset="42043">26574 11283 0,'24'0'319,"0"0"-283,-1 0-1,1 0 50,-1 0 85,1 0-120,0 0-8,-1 0-14,1 0 22,-24 24 504,0 0-540,0-1 21,0 1-21,0-1 0,-24-23 0,24 24 8,0 0-8,0-1 28,0 1-27,0 0-7,0-1 5,0 1-6,0-1 15,0 1-15,0 0 0,0-1 28,0 1 7</inkml:trace>
  <inkml:trace contextRef="#ctx0" brushRef="#br0" timeOffset="58674">23648 4579 0,'0'24'319,"0"0"-298,0-1 29,0 1-16,0-1 30,0 1-21,0 0-8,0-1 16,0 1-36,0-1-9,0 1 1,0 0 1,0 23 5,0-24-5,0 25-1,0-25 0,0 24 7,0-23-7,0 0 7,0-1-7,0 1 8,24-24-1,-24 24 0,0-1 7,0 1 21,0-1-6,23 1-21,-23 0-2,24-24-6,-24 23 1,0 1-1,0-1-1,0 1 1,0 0 15,0-1-15,0 1 6,0-1 9,0 1-8,23 0 22,-23-1-29,0 1 7,0-1-7,0 1 0,0 0 0,0-1 1,0 24 6,0-23-7,0 0 14,0-1-13,0 1 13,0-1 6,24-23 180,-24 24-200,0 0 8,0-1-2,0 1 2,0 0 19,24-24-26,-24 23 13,0 1-7,0-1-7,0 1 1,23-24 6,-23 24-7,0-1 0,0 1 7,0-1 7,0 1 28,0 0 37,24-24-71,-24 23 48,23-23 72,-23 24-93,0-1 1,0 1 78,24-24-108,-24 24-5,24-24 14,-24 23-16,0 1 37,23-1-28,1-23 6,-24 24-7,0 0 1,23-1-3,1-23 3,0 24 8,-24-1-9,0 1 55,0 0 52,23-24-86,-23-24 376,0 0-388,0-23-17</inkml:trace>
  <inkml:trace contextRef="#ctx0" brushRef="#br0" timeOffset="62738">23766 6468 0,'24'0'255,"-1"0"-184,1 0-36,-1 0 43,-23 23-56,24-23-8,-24 24-7,24-24 1,-24 24 12,0-1 2,0 1 20,0-1 22,23-23 254,1 0-282,-1 0-15,-23-23 1,0-1 6,24 24-20,0-23 6,-24-1 14,23 0 0,-23 1-14,24 23 7,-1 0 50,-23-24-35,0 1 7,0-1 0,0 0-15,0 48 234</inkml:trace>
  <inkml:trace contextRef="#ctx0" brushRef="#br0" timeOffset="77453">5759 16548 0,'47'-24'312,"47"0"-304,-46-23-2,46 24 2,-47-1-2,0 24 2,-23-24 0,0 24-1,-24-23-1,23 23 1,1 0 8,-1 0 20,1-24-21,0 24 1,-1-23-8,1 23-1,-1-24 9,1 24-8,-24-24 0,24 24 14,-1 0-6,1-23 20,-1 23-28,1-24 0,0 24 0,-1-24 0,1 24 1,0-23-1,23-1 0,-24 1-1,1 23 9,0 0-9,-24-24 3,23 24-4,-23-24 3,24 24-1,-1 0 14,1 0 50,-24-23 6,24 23-69,-1-24-1,1 1 0,-1 23 1,1-24 12,0 24-12,-24-24-2,23 24 2,-23-23 112,24 23-105</inkml:trace>
  <inkml:trace contextRef="#ctx0" brushRef="#br0" timeOffset="80297">6750 15887 0,'24'0'255,"-1"0"-240,1 0 55,0 0-12,-1 0-3,1 0 66,-1 0-71,1 0 85,0 0 134,-24 23-253,23 1-3,1-1 23,-1 1-22,1 0 21,-24-1-21,0 1 405,24-24-405,-24 23 0,0 1 7,0 0 7,0-1-13,0 1-1,0-1 15,0 1-8,0 0 8,0-1 19,0-46 229</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8-23T10:53:00.286"/>
    </inkml:context>
    <inkml:brush xml:id="br0">
      <inkml:brushProperty name="width" value="0.05292" units="cm"/>
      <inkml:brushProperty name="height" value="0.05292" units="cm"/>
      <inkml:brushProperty name="color" value="#FF0000"/>
    </inkml:brush>
  </inkml:definitions>
  <inkml:trace contextRef="#ctx0" brushRef="#br0">33373 5838 0</inkml:trace>
  <inkml:trace contextRef="#ctx0" brushRef="#br0" timeOffset="10290">29774 5380 0</inkml:trace>
  <inkml:trace contextRef="#ctx0" brushRef="#br0" timeOffset="12651">25347 18803 0</inkml:trace>
  <inkml:trace contextRef="#ctx0" brushRef="#br0" timeOffset="13942">32244 17498 0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EE4C1A5-B384-4623-A16E-40C3F8931F47}" type="datetimeFigureOut">
              <a:rPr lang="en-IE" smtClean="0"/>
              <a:pPr/>
              <a:t>24/08/2021</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1527749-3B3D-4FCC-AF0C-D3224455FCF2}" type="slidenum">
              <a:rPr lang="en-IE" smtClean="0"/>
              <a:pPr/>
              <a:t>‹#›</a:t>
            </a:fld>
            <a:endParaRPr lang="en-IE"/>
          </a:p>
        </p:txBody>
      </p:sp>
    </p:spTree>
    <p:extLst>
      <p:ext uri="{BB962C8B-B14F-4D97-AF65-F5344CB8AC3E}">
        <p14:creationId xmlns:p14="http://schemas.microsoft.com/office/powerpoint/2010/main" val="276656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1527749-3B3D-4FCC-AF0C-D3224455FCF2}" type="slidenum">
              <a:rPr lang="en-IE" smtClean="0"/>
              <a:pPr/>
              <a:t>1</a:t>
            </a:fld>
            <a:endParaRPr lang="en-IE"/>
          </a:p>
        </p:txBody>
      </p:sp>
    </p:spTree>
    <p:extLst>
      <p:ext uri="{BB962C8B-B14F-4D97-AF65-F5344CB8AC3E}">
        <p14:creationId xmlns:p14="http://schemas.microsoft.com/office/powerpoint/2010/main" val="57810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527749-3B3D-4FCC-AF0C-D3224455FCF2}" type="slidenum">
              <a:rPr lang="en-IE" smtClean="0"/>
              <a:pPr/>
              <a:t>2</a:t>
            </a:fld>
            <a:endParaRPr lang="en-IE"/>
          </a:p>
        </p:txBody>
      </p:sp>
    </p:spTree>
    <p:extLst>
      <p:ext uri="{BB962C8B-B14F-4D97-AF65-F5344CB8AC3E}">
        <p14:creationId xmlns:p14="http://schemas.microsoft.com/office/powerpoint/2010/main" val="318737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1527749-3B3D-4FCC-AF0C-D3224455FCF2}" type="slidenum">
              <a:rPr lang="en-IE" smtClean="0"/>
              <a:pPr/>
              <a:t>5</a:t>
            </a:fld>
            <a:endParaRPr lang="en-IE"/>
          </a:p>
        </p:txBody>
      </p:sp>
    </p:spTree>
    <p:extLst>
      <p:ext uri="{BB962C8B-B14F-4D97-AF65-F5344CB8AC3E}">
        <p14:creationId xmlns:p14="http://schemas.microsoft.com/office/powerpoint/2010/main" val="2304699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DECB0A7-9806-450E-9268-378525EB64E7}"/>
              </a:ext>
            </a:extLst>
          </p:cNvPr>
          <p:cNvSpPr/>
          <p:nvPr userDrawn="1"/>
        </p:nvSpPr>
        <p:spPr>
          <a:xfrm>
            <a:off x="0" y="3907453"/>
            <a:ext cx="12221163" cy="1983935"/>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22" name="Picture 21">
            <a:extLst>
              <a:ext uri="{FF2B5EF4-FFF2-40B4-BE49-F238E27FC236}">
                <a16:creationId xmlns:a16="http://schemas.microsoft.com/office/drawing/2014/main" id="{FBE5735C-787B-4B7C-995A-0D79902F6EA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853862" y="966612"/>
            <a:ext cx="2484276" cy="1670301"/>
          </a:xfrm>
          <a:prstGeom prst="rect">
            <a:avLst/>
          </a:prstGeom>
        </p:spPr>
      </p:pic>
      <p:sp>
        <p:nvSpPr>
          <p:cNvPr id="23" name="Title 1">
            <a:extLst>
              <a:ext uri="{FF2B5EF4-FFF2-40B4-BE49-F238E27FC236}">
                <a16:creationId xmlns:a16="http://schemas.microsoft.com/office/drawing/2014/main" id="{51030C2D-438C-4444-B080-2F58AD007729}"/>
              </a:ext>
            </a:extLst>
          </p:cNvPr>
          <p:cNvSpPr txBox="1">
            <a:spLocks/>
          </p:cNvSpPr>
          <p:nvPr userDrawn="1"/>
        </p:nvSpPr>
        <p:spPr>
          <a:xfrm>
            <a:off x="609600" y="274638"/>
            <a:ext cx="10972800" cy="457199"/>
          </a:xfrm>
          <a:prstGeom prst="rect">
            <a:avLst/>
          </a:prstGeom>
        </p:spPr>
        <p:txBody>
          <a:bodyPr vert="horz" lIns="91440" tIns="45720" rIns="91440" bIns="45720" rtlCol="0" anchor="ctr">
            <a:normAutofit fontScale="62500" lnSpcReduction="20000"/>
          </a:bodyPr>
          <a:lstStyle>
            <a:lvl1pPr algn="l" defTabSz="457189" rtl="0" eaLnBrk="1" latinLnBrk="0" hangingPunct="1">
              <a:spcBef>
                <a:spcPct val="0"/>
              </a:spcBef>
              <a:buNone/>
              <a:defRPr sz="4400" kern="1200">
                <a:solidFill>
                  <a:schemeClr val="bg1"/>
                </a:solidFill>
                <a:latin typeface="+mj-lt"/>
                <a:ea typeface="+mj-ea"/>
                <a:cs typeface="+mj-cs"/>
              </a:defRPr>
            </a:lvl1pPr>
          </a:lstStyle>
          <a:p>
            <a:r>
              <a:rPr lang="ga-IE" b="1" dirty="0"/>
              <a:t>Click to edit Master title style</a:t>
            </a:r>
            <a:endParaRPr lang="en-US" b="1" dirty="0"/>
          </a:p>
        </p:txBody>
      </p:sp>
      <p:sp>
        <p:nvSpPr>
          <p:cNvPr id="19" name="Subtitle 2">
            <a:extLst>
              <a:ext uri="{FF2B5EF4-FFF2-40B4-BE49-F238E27FC236}">
                <a16:creationId xmlns:a16="http://schemas.microsoft.com/office/drawing/2014/main" id="{80CA4B9D-5336-4D12-ADC2-BADD85F5B7AD}"/>
              </a:ext>
            </a:extLst>
          </p:cNvPr>
          <p:cNvSpPr>
            <a:spLocks noGrp="1"/>
          </p:cNvSpPr>
          <p:nvPr>
            <p:ph type="subTitle" idx="1" hasCustomPrompt="1"/>
          </p:nvPr>
        </p:nvSpPr>
        <p:spPr>
          <a:xfrm>
            <a:off x="1828800" y="4147074"/>
            <a:ext cx="8534400" cy="1489720"/>
          </a:xfrm>
          <a:prstGeom prst="rect">
            <a:avLst/>
          </a:prstGeom>
        </p:spPr>
        <p:txBody>
          <a:bodyPr/>
          <a:lstStyle>
            <a:lvl1pPr marL="0" indent="0" algn="ctr">
              <a:buNone/>
              <a:defRPr sz="4800" b="1" i="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IE" dirty="0"/>
              <a:t>Title</a:t>
            </a:r>
          </a:p>
          <a:p>
            <a:r>
              <a:rPr lang="en-IE" dirty="0"/>
              <a:t>Sub Heading</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916832"/>
            <a:ext cx="8534400" cy="3721968"/>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ga-IE" dirty="0"/>
              <a:t>Click to edit Master subtitle style</a:t>
            </a:r>
            <a:endParaRPr lang="en-US" dirty="0"/>
          </a:p>
        </p:txBody>
      </p:sp>
      <p:sp>
        <p:nvSpPr>
          <p:cNvPr id="7" name="Rectangle 6">
            <a:extLst>
              <a:ext uri="{FF2B5EF4-FFF2-40B4-BE49-F238E27FC236}">
                <a16:creationId xmlns:a16="http://schemas.microsoft.com/office/drawing/2014/main" id="{57D51A5A-B873-4BAE-953B-82CFFABA7F3F}"/>
              </a:ext>
            </a:extLst>
          </p:cNvPr>
          <p:cNvSpPr/>
          <p:nvPr userDrawn="1"/>
        </p:nvSpPr>
        <p:spPr>
          <a:xfrm>
            <a:off x="0" y="-37321"/>
            <a:ext cx="12192000" cy="1090057"/>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4CE505AC-8100-485D-BCDF-BFFA0733EA2D}"/>
              </a:ext>
            </a:extLst>
          </p:cNvPr>
          <p:cNvSpPr/>
          <p:nvPr userDrawn="1"/>
        </p:nvSpPr>
        <p:spPr>
          <a:xfrm>
            <a:off x="0" y="6603747"/>
            <a:ext cx="12192000" cy="254253"/>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F2DADE7E-7C29-4F36-BA84-7057A887815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20536" y="5805264"/>
            <a:ext cx="864096" cy="644571"/>
          </a:xfrm>
          <a:prstGeom prst="rect">
            <a:avLst/>
          </a:prstGeom>
        </p:spPr>
      </p:pic>
      <p:sp>
        <p:nvSpPr>
          <p:cNvPr id="2" name="Title 1"/>
          <p:cNvSpPr>
            <a:spLocks noGrp="1"/>
          </p:cNvSpPr>
          <p:nvPr>
            <p:ph type="ctrTitle"/>
          </p:nvPr>
        </p:nvSpPr>
        <p:spPr>
          <a:xfrm>
            <a:off x="623392" y="139916"/>
            <a:ext cx="10363200" cy="1470025"/>
          </a:xfrm>
          <a:prstGeom prst="rect">
            <a:avLst/>
          </a:prstGeom>
        </p:spPr>
        <p:txBody>
          <a:bodyPr/>
          <a:lstStyle>
            <a:lvl1pPr algn="l">
              <a:defRPr b="1">
                <a:solidFill>
                  <a:schemeClr val="bg1"/>
                </a:solidFill>
              </a:defRPr>
            </a:lvl1pPr>
          </a:lstStyle>
          <a:p>
            <a:r>
              <a:rPr lang="ga-IE" dirty="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C3BEF-2418-4B28-850C-3072605E90C5}"/>
              </a:ext>
            </a:extLst>
          </p:cNvPr>
          <p:cNvSpPr/>
          <p:nvPr userDrawn="1"/>
        </p:nvSpPr>
        <p:spPr>
          <a:xfrm>
            <a:off x="0" y="-37321"/>
            <a:ext cx="12192000" cy="3970377"/>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C27F96D1-D44D-48A8-BBDA-A7B5B24581A3}"/>
              </a:ext>
            </a:extLst>
          </p:cNvPr>
          <p:cNvSpPr/>
          <p:nvPr/>
        </p:nvSpPr>
        <p:spPr>
          <a:xfrm>
            <a:off x="0" y="6603747"/>
            <a:ext cx="12192000" cy="254253"/>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0" name="Google Shape;100;p16">
            <a:extLst>
              <a:ext uri="{FF2B5EF4-FFF2-40B4-BE49-F238E27FC236}">
                <a16:creationId xmlns:a16="http://schemas.microsoft.com/office/drawing/2014/main" id="{BC1CF4B5-A9C5-4949-ACA5-20A8149C86E9}"/>
              </a:ext>
            </a:extLst>
          </p:cNvPr>
          <p:cNvSpPr txBox="1">
            <a:spLocks/>
          </p:cNvSpPr>
          <p:nvPr userDrawn="1"/>
        </p:nvSpPr>
        <p:spPr>
          <a:xfrm>
            <a:off x="839416" y="2132856"/>
            <a:ext cx="10873208" cy="2247144"/>
          </a:xfrm>
          <a:prstGeom prst="rect">
            <a:avLst/>
          </a:prstGeom>
        </p:spPr>
        <p:txBody>
          <a:bodyPr spcFirstLastPara="1" vert="horz" wrap="square" lIns="91425" tIns="91425" rIns="91425" bIns="91425" numCol="1"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76198" algn="l">
              <a:lnSpc>
                <a:spcPct val="90000"/>
              </a:lnSpc>
            </a:pPr>
            <a:endParaRPr lang="en-IE" sz="4800" b="1" dirty="0">
              <a:solidFill>
                <a:schemeClr val="tx1"/>
              </a:solidFill>
              <a:latin typeface="Calibri" panose="020F0502020204030204" pitchFamily="34" charset="0"/>
            </a:endParaRPr>
          </a:p>
        </p:txBody>
      </p:sp>
      <p:pic>
        <p:nvPicPr>
          <p:cNvPr id="7" name="Picture 6">
            <a:extLst>
              <a:ext uri="{FF2B5EF4-FFF2-40B4-BE49-F238E27FC236}">
                <a16:creationId xmlns:a16="http://schemas.microsoft.com/office/drawing/2014/main" id="{BF77F6BB-9565-4846-8486-D3829521A54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5483931" y="5455161"/>
            <a:ext cx="1224137" cy="844581"/>
          </a:xfrm>
          <a:prstGeom prst="rect">
            <a:avLst/>
          </a:prstGeom>
        </p:spPr>
      </p:pic>
    </p:spTree>
    <p:extLst>
      <p:ext uri="{BB962C8B-B14F-4D97-AF65-F5344CB8AC3E}">
        <p14:creationId xmlns:p14="http://schemas.microsoft.com/office/powerpoint/2010/main" val="176136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916832"/>
            <a:ext cx="8534400" cy="3721968"/>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ga-IE" dirty="0"/>
              <a:t>Click to edit Master subtitle style</a:t>
            </a:r>
            <a:endParaRPr lang="en-US" dirty="0"/>
          </a:p>
        </p:txBody>
      </p:sp>
      <p:sp>
        <p:nvSpPr>
          <p:cNvPr id="7" name="Rectangle 6">
            <a:extLst>
              <a:ext uri="{FF2B5EF4-FFF2-40B4-BE49-F238E27FC236}">
                <a16:creationId xmlns:a16="http://schemas.microsoft.com/office/drawing/2014/main" id="{57D51A5A-B873-4BAE-953B-82CFFABA7F3F}"/>
              </a:ext>
            </a:extLst>
          </p:cNvPr>
          <p:cNvSpPr/>
          <p:nvPr userDrawn="1"/>
        </p:nvSpPr>
        <p:spPr>
          <a:xfrm>
            <a:off x="0" y="-172489"/>
            <a:ext cx="12192000" cy="6895321"/>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4CE505AC-8100-485D-BCDF-BFFA0733EA2D}"/>
              </a:ext>
            </a:extLst>
          </p:cNvPr>
          <p:cNvSpPr/>
          <p:nvPr userDrawn="1"/>
        </p:nvSpPr>
        <p:spPr>
          <a:xfrm>
            <a:off x="0" y="6603747"/>
            <a:ext cx="12192000" cy="254253"/>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 name="Picture 9">
            <a:extLst>
              <a:ext uri="{FF2B5EF4-FFF2-40B4-BE49-F238E27FC236}">
                <a16:creationId xmlns:a16="http://schemas.microsoft.com/office/drawing/2014/main" id="{2A5BDB69-A50C-4334-8685-9DF7CBF7D41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20536" y="5805264"/>
            <a:ext cx="864096" cy="644571"/>
          </a:xfrm>
          <a:prstGeom prst="rect">
            <a:avLst/>
          </a:prstGeom>
        </p:spPr>
      </p:pic>
    </p:spTree>
    <p:extLst>
      <p:ext uri="{BB962C8B-B14F-4D97-AF65-F5344CB8AC3E}">
        <p14:creationId xmlns:p14="http://schemas.microsoft.com/office/powerpoint/2010/main" val="344142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C3BEF-2418-4B28-850C-3072605E90C5}"/>
              </a:ext>
            </a:extLst>
          </p:cNvPr>
          <p:cNvSpPr/>
          <p:nvPr userDrawn="1"/>
        </p:nvSpPr>
        <p:spPr>
          <a:xfrm>
            <a:off x="0" y="-37321"/>
            <a:ext cx="12192000" cy="3970377"/>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C27F96D1-D44D-48A8-BBDA-A7B5B24581A3}"/>
              </a:ext>
            </a:extLst>
          </p:cNvPr>
          <p:cNvSpPr/>
          <p:nvPr/>
        </p:nvSpPr>
        <p:spPr>
          <a:xfrm>
            <a:off x="0" y="6603747"/>
            <a:ext cx="12192000" cy="254253"/>
          </a:xfrm>
          <a:prstGeom prst="rect">
            <a:avLst/>
          </a:prstGeom>
          <a:solidFill>
            <a:srgbClr val="E3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0" name="Google Shape;100;p16">
            <a:extLst>
              <a:ext uri="{FF2B5EF4-FFF2-40B4-BE49-F238E27FC236}">
                <a16:creationId xmlns:a16="http://schemas.microsoft.com/office/drawing/2014/main" id="{BC1CF4B5-A9C5-4949-ACA5-20A8149C86E9}"/>
              </a:ext>
            </a:extLst>
          </p:cNvPr>
          <p:cNvSpPr txBox="1">
            <a:spLocks/>
          </p:cNvSpPr>
          <p:nvPr userDrawn="1"/>
        </p:nvSpPr>
        <p:spPr>
          <a:xfrm>
            <a:off x="839416" y="2132856"/>
            <a:ext cx="10873208" cy="2247144"/>
          </a:xfrm>
          <a:prstGeom prst="rect">
            <a:avLst/>
          </a:prstGeom>
        </p:spPr>
        <p:txBody>
          <a:bodyPr spcFirstLastPara="1" vert="horz" wrap="square" lIns="91425" tIns="91425" rIns="91425" bIns="91425" numCol="1"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76198" algn="l">
              <a:lnSpc>
                <a:spcPct val="90000"/>
              </a:lnSpc>
            </a:pPr>
            <a:endParaRPr lang="en-IE" sz="4800" b="1" dirty="0">
              <a:solidFill>
                <a:schemeClr val="tx1"/>
              </a:solidFill>
              <a:latin typeface="Calibri" panose="020F0502020204030204" pitchFamily="34" charset="0"/>
            </a:endParaRPr>
          </a:p>
        </p:txBody>
      </p:sp>
      <p:sp>
        <p:nvSpPr>
          <p:cNvPr id="7" name="TextBox 6">
            <a:extLst>
              <a:ext uri="{FF2B5EF4-FFF2-40B4-BE49-F238E27FC236}">
                <a16:creationId xmlns:a16="http://schemas.microsoft.com/office/drawing/2014/main" id="{FB7EA122-49BA-4D05-BCBC-211E8DF8D258}"/>
              </a:ext>
            </a:extLst>
          </p:cNvPr>
          <p:cNvSpPr txBox="1"/>
          <p:nvPr userDrawn="1"/>
        </p:nvSpPr>
        <p:spPr>
          <a:xfrm>
            <a:off x="0" y="1484784"/>
            <a:ext cx="12192000" cy="4708981"/>
          </a:xfrm>
          <a:prstGeom prst="rect">
            <a:avLst/>
          </a:prstGeom>
          <a:noFill/>
        </p:spPr>
        <p:txBody>
          <a:bodyPr wrap="square" rtlCol="0">
            <a:spAutoFit/>
          </a:bodyPr>
          <a:lstStyle/>
          <a:p>
            <a:pPr algn="ctr"/>
            <a:r>
              <a:rPr lang="en-IE" sz="15000" b="1" dirty="0">
                <a:solidFill>
                  <a:schemeClr val="bg1"/>
                </a:solidFill>
              </a:rPr>
              <a:t>Thank You</a:t>
            </a:r>
          </a:p>
          <a:p>
            <a:pPr algn="ctr"/>
            <a:endParaRPr lang="en-IE" sz="15000" b="1" dirty="0">
              <a:solidFill>
                <a:schemeClr val="bg1"/>
              </a:solidFill>
            </a:endParaRPr>
          </a:p>
        </p:txBody>
      </p:sp>
      <p:pic>
        <p:nvPicPr>
          <p:cNvPr id="9" name="Picture 8">
            <a:extLst>
              <a:ext uri="{FF2B5EF4-FFF2-40B4-BE49-F238E27FC236}">
                <a16:creationId xmlns:a16="http://schemas.microsoft.com/office/drawing/2014/main" id="{CBD9C7E1-B301-4394-8947-3A6466800DA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5483931" y="5455161"/>
            <a:ext cx="1224137" cy="844581"/>
          </a:xfrm>
          <a:prstGeom prst="rect">
            <a:avLst/>
          </a:prstGeom>
        </p:spPr>
      </p:pic>
    </p:spTree>
    <p:extLst>
      <p:ext uri="{BB962C8B-B14F-4D97-AF65-F5344CB8AC3E}">
        <p14:creationId xmlns:p14="http://schemas.microsoft.com/office/powerpoint/2010/main" val="34443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D22EA-1074-48ED-B333-4FAA00905420}"/>
              </a:ext>
            </a:extLst>
          </p:cNvPr>
          <p:cNvPicPr>
            <a:picLocks noChangeAspect="1"/>
          </p:cNvPicPr>
          <p:nvPr userDrawn="1"/>
        </p:nvPicPr>
        <p:blipFill>
          <a:blip r:embed="rId2"/>
          <a:stretch>
            <a:fillRect/>
          </a:stretch>
        </p:blipFill>
        <p:spPr>
          <a:xfrm>
            <a:off x="-165100" y="0"/>
            <a:ext cx="12522200" cy="6858000"/>
          </a:xfrm>
          <a:prstGeom prst="rect">
            <a:avLst/>
          </a:prstGeom>
        </p:spPr>
      </p:pic>
    </p:spTree>
    <p:extLst>
      <p:ext uri="{BB962C8B-B14F-4D97-AF65-F5344CB8AC3E}">
        <p14:creationId xmlns:p14="http://schemas.microsoft.com/office/powerpoint/2010/main" val="11245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265F25DB-D751-4FB3-96C9-81AF05FEB94C}"/>
              </a:ext>
            </a:extLst>
          </p:cNvPr>
          <p:cNvSpPr txBox="1">
            <a:spLocks/>
          </p:cNvSpPr>
          <p:nvPr userDrawn="1"/>
        </p:nvSpPr>
        <p:spPr>
          <a:xfrm>
            <a:off x="609600" y="274638"/>
            <a:ext cx="10972800" cy="457199"/>
          </a:xfrm>
          <a:prstGeom prst="rect">
            <a:avLst/>
          </a:prstGeom>
        </p:spPr>
        <p:txBody>
          <a:bodyPr vert="horz" lIns="91440" tIns="45720" rIns="91440" bIns="45720" rtlCol="0" anchor="ctr">
            <a:normAutofit fontScale="62500" lnSpcReduction="20000"/>
          </a:bodyPr>
          <a:lstStyle>
            <a:lvl1pPr algn="l" defTabSz="457189" rtl="0" eaLnBrk="1" latinLnBrk="0" hangingPunct="1">
              <a:spcBef>
                <a:spcPct val="0"/>
              </a:spcBef>
              <a:buNone/>
              <a:defRPr sz="4400" kern="1200">
                <a:solidFill>
                  <a:schemeClr val="bg1"/>
                </a:solidFill>
                <a:latin typeface="+mj-lt"/>
                <a:ea typeface="+mj-ea"/>
                <a:cs typeface="+mj-cs"/>
              </a:defRPr>
            </a:lvl1pPr>
          </a:lstStyle>
          <a:p>
            <a:r>
              <a:rPr lang="ga-IE" b="1"/>
              <a:t>Click to edit Master title style</a:t>
            </a:r>
            <a:endParaRPr lang="en-US" b="1" dirty="0"/>
          </a:p>
        </p:txBody>
      </p:sp>
    </p:spTree>
  </p:cSld>
  <p:clrMap bg1="lt1" tx1="dk1" bg2="lt2" tx2="dk2" accent1="accent1" accent2="accent2" accent3="accent3" accent4="accent4" accent5="accent5" accent6="accent6" hlink="hlink" folHlink="folHlink"/>
  <p:sldLayoutIdLst>
    <p:sldLayoutId id="2147483654" r:id="rId1"/>
    <p:sldLayoutId id="2147483649" r:id="rId2"/>
    <p:sldLayoutId id="2147483660" r:id="rId3"/>
    <p:sldLayoutId id="2147483662" r:id="rId4"/>
    <p:sldLayoutId id="2147483661" r:id="rId5"/>
    <p:sldLayoutId id="2147483663" r:id="rId6"/>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www.microsoft.com/en-ie/microsoft-teams/download-app"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2.xml"/><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customXml" Target="../ink/ink2.xml"/><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www.corkcity.ie/" TargetMode="External"/><Relationship Id="rId5" Type="http://schemas.openxmlformats.org/officeDocument/2006/relationships/hyperlink" Target="mailto:recruitment@corkcity.ie" TargetMode="External"/><Relationship Id="rId10" Type="http://schemas.openxmlformats.org/officeDocument/2006/relationships/image" Target="../media/image3.png"/><Relationship Id="rId4" Type="http://schemas.openxmlformats.org/officeDocument/2006/relationships/image" Target="../media/image10.jp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688033-2B4E-49B5-960D-F734A45AD46B}"/>
              </a:ext>
            </a:extLst>
          </p:cNvPr>
          <p:cNvSpPr>
            <a:spLocks noGrp="1"/>
          </p:cNvSpPr>
          <p:nvPr>
            <p:ph type="subTitle" idx="1"/>
          </p:nvPr>
        </p:nvSpPr>
        <p:spPr>
          <a:xfrm>
            <a:off x="24656" y="4293096"/>
            <a:ext cx="12192000" cy="1730198"/>
          </a:xfrm>
        </p:spPr>
        <p:txBody>
          <a:bodyPr>
            <a:normAutofit fontScale="77500" lnSpcReduction="20000"/>
          </a:bodyPr>
          <a:lstStyle/>
          <a:p>
            <a:r>
              <a:rPr lang="en-GB" dirty="0"/>
              <a:t>Cork City Council Guidelines for Downloading MS Teams</a:t>
            </a:r>
            <a:endParaRPr lang="en-IE" dirty="0"/>
          </a:p>
          <a:p>
            <a:endParaRPr lang="en-IE" sz="3100" b="0" dirty="0"/>
          </a:p>
          <a:p>
            <a:r>
              <a:rPr lang="en-IE" sz="3100" b="0" dirty="0"/>
              <a:t>Recruitment Section, People &amp; Organisation Development</a:t>
            </a:r>
          </a:p>
          <a:p>
            <a:r>
              <a:rPr lang="en-IE" sz="3000" b="0" dirty="0"/>
              <a:t>	</a:t>
            </a:r>
          </a:p>
        </p:txBody>
      </p:sp>
      <p:pic>
        <p:nvPicPr>
          <p:cNvPr id="3" name="Audio 2">
            <a:hlinkClick r:id="" action="ppaction://media"/>
            <a:extLst>
              <a:ext uri="{FF2B5EF4-FFF2-40B4-BE49-F238E27FC236}">
                <a16:creationId xmlns:a16="http://schemas.microsoft.com/office/drawing/2014/main" id="{6BF87DD0-2F49-4E38-BCFE-4CD23E0E1B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97881347"/>
      </p:ext>
    </p:extLst>
  </p:cSld>
  <p:clrMapOvr>
    <a:masterClrMapping/>
  </p:clrMapOvr>
  <mc:AlternateContent xmlns:mc="http://schemas.openxmlformats.org/markup-compatibility/2006" xmlns:p14="http://schemas.microsoft.com/office/powerpoint/2010/main">
    <mc:Choice Requires="p14">
      <p:transition spd="slow" p14:dur="2000" advTm="5074"/>
    </mc:Choice>
    <mc:Fallback xmlns="">
      <p:transition spd="slow" advTm="5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AAE3E7D-05BC-41DF-8399-C629DC23E233}"/>
              </a:ext>
            </a:extLst>
          </p:cNvPr>
          <p:cNvSpPr>
            <a:spLocks noGrp="1"/>
          </p:cNvSpPr>
          <p:nvPr>
            <p:ph type="subTitle" idx="1"/>
          </p:nvPr>
        </p:nvSpPr>
        <p:spPr>
          <a:xfrm>
            <a:off x="324439" y="1340767"/>
            <a:ext cx="11521280" cy="5112568"/>
          </a:xfrm>
        </p:spPr>
        <p:txBody>
          <a:bodyPr>
            <a:normAutofit lnSpcReduction="10000"/>
          </a:bodyPr>
          <a:lstStyle/>
          <a:p>
            <a:pPr>
              <a:lnSpc>
                <a:spcPct val="107000"/>
              </a:lnSpc>
              <a:spcAft>
                <a:spcPts val="800"/>
              </a:spcAft>
            </a:pP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Step 1.</a:t>
            </a:r>
          </a:p>
          <a:p>
            <a:pPr>
              <a:lnSpc>
                <a:spcPct val="107000"/>
              </a:lnSpc>
              <a:spcAft>
                <a:spcPts val="800"/>
              </a:spcAft>
            </a:pPr>
            <a:r>
              <a:rPr lang="en-IE" sz="1800" b="1" dirty="0">
                <a:solidFill>
                  <a:srgbClr val="FF0000"/>
                </a:solidFill>
                <a:latin typeface="Calibri" panose="020F0502020204030204" pitchFamily="34" charset="0"/>
                <a:cs typeface="Times New Roman" panose="02020603050405020304" pitchFamily="18" charset="0"/>
              </a:rPr>
              <a:t>Email Instruction </a:t>
            </a:r>
          </a:p>
          <a:p>
            <a:pPr algn="l">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will receive an email from the Recruitment Team asking you to download MS Teams app on to your preferred electronic device. You do not need to set up a Microsoft Account to download the M.S. Teams and to participate in the interview. MS Teams will be automatically linked to your email address. </a:t>
            </a:r>
          </a:p>
          <a:p>
            <a:pPr>
              <a:lnSpc>
                <a:spcPct val="107000"/>
              </a:lnSpc>
              <a:spcAft>
                <a:spcPts val="800"/>
              </a:spcAft>
            </a:pPr>
            <a:r>
              <a:rPr lang="en-GB" b="1" dirty="0">
                <a:solidFill>
                  <a:srgbClr val="FF0000"/>
                </a:solidFill>
                <a:latin typeface="Calibri" panose="020F0502020204030204" pitchFamily="34" charset="0"/>
                <a:cs typeface="Times New Roman" panose="02020603050405020304" pitchFamily="18" charset="0"/>
              </a:rPr>
              <a:t>Step 2.</a:t>
            </a:r>
            <a:endParaRPr lang="en-IE" b="1" dirty="0">
              <a:solidFill>
                <a:srgbClr val="FF0000"/>
              </a:solidFill>
              <a:latin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Downloading MS Teams</a:t>
            </a:r>
            <a:endParaRPr lang="en-I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use MS Teams in 3 ways, web-based app, install MS Teams on your device, or you can install the MS Teams app on your mobile or smart device. Whatever device you chose please make sure it has video and microphone capabilities and that the visual is appropriate for your virtual interview.</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your web browser and type into the search </a:t>
            </a:r>
            <a:r>
              <a:rPr lang="en-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https://www.microsoft.com/en-ie/microsoft-teams/download-app</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Follow the download instructions to complete installation.</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867"/>
              </a:spcBef>
            </a:pPr>
            <a:endParaRPr lang="en-IE" sz="3600" dirty="0">
              <a:solidFill>
                <a:schemeClr val="tx1"/>
              </a:solidFill>
              <a:latin typeface="Calibri" panose="020F0502020204030204" pitchFamily="34" charset="0"/>
              <a:ea typeface="Arial"/>
              <a:cs typeface="Arial"/>
              <a:sym typeface="Arial"/>
            </a:endParaRPr>
          </a:p>
          <a:p>
            <a:pPr>
              <a:spcBef>
                <a:spcPts val="0"/>
              </a:spcBef>
            </a:pPr>
            <a:endParaRPr lang="en-IE" sz="3600" dirty="0">
              <a:solidFill>
                <a:schemeClr val="tx1"/>
              </a:solidFill>
              <a:latin typeface="Calibri" panose="020F0502020204030204" pitchFamily="34" charset="0"/>
              <a:ea typeface="Arial"/>
              <a:cs typeface="Arial"/>
              <a:sym typeface="Arial"/>
            </a:endParaRPr>
          </a:p>
          <a:p>
            <a:pPr>
              <a:spcBef>
                <a:spcPts val="0"/>
              </a:spcBef>
            </a:pPr>
            <a:endParaRPr lang="en-IE" sz="3600" dirty="0">
              <a:solidFill>
                <a:schemeClr val="tx1"/>
              </a:solidFill>
              <a:latin typeface="Calibri" panose="020F0502020204030204" pitchFamily="34" charset="0"/>
              <a:ea typeface="Arial"/>
              <a:cs typeface="Arial"/>
              <a:sym typeface="Arial"/>
            </a:endParaRPr>
          </a:p>
        </p:txBody>
      </p:sp>
      <p:sp>
        <p:nvSpPr>
          <p:cNvPr id="3" name="Title 2">
            <a:extLst>
              <a:ext uri="{FF2B5EF4-FFF2-40B4-BE49-F238E27FC236}">
                <a16:creationId xmlns:a16="http://schemas.microsoft.com/office/drawing/2014/main" id="{620EDF49-4D8E-4D28-B746-CBCD7FA1EDF3}"/>
              </a:ext>
            </a:extLst>
          </p:cNvPr>
          <p:cNvSpPr>
            <a:spLocks noGrp="1"/>
          </p:cNvSpPr>
          <p:nvPr>
            <p:ph type="ctrTitle"/>
          </p:nvPr>
        </p:nvSpPr>
        <p:spPr>
          <a:xfrm>
            <a:off x="623392" y="139916"/>
            <a:ext cx="10363200" cy="1200851"/>
          </a:xfrm>
        </p:spPr>
        <p:txBody>
          <a:bodyPr/>
          <a:lstStyle/>
          <a:p>
            <a:pPr algn="ctr"/>
            <a:r>
              <a:rPr lang="en-GB" sz="2800" dirty="0"/>
              <a:t>Please read the guidelines before completing MS Teams Download</a:t>
            </a:r>
            <a:br>
              <a:rPr lang="en-IE" sz="2800" dirty="0"/>
            </a:br>
            <a:endParaRPr lang="en-IE" sz="2800" dirty="0"/>
          </a:p>
        </p:txBody>
      </p:sp>
      <p:pic>
        <p:nvPicPr>
          <p:cNvPr id="8" name="Audio 7">
            <a:hlinkClick r:id="" action="ppaction://media"/>
            <a:extLst>
              <a:ext uri="{FF2B5EF4-FFF2-40B4-BE49-F238E27FC236}">
                <a16:creationId xmlns:a16="http://schemas.microsoft.com/office/drawing/2014/main" id="{75168914-2862-4F3F-8714-4EFC541386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94876914"/>
      </p:ext>
    </p:extLst>
  </p:cSld>
  <p:clrMapOvr>
    <a:masterClrMapping/>
  </p:clrMapOvr>
  <mc:AlternateContent xmlns:mc="http://schemas.openxmlformats.org/markup-compatibility/2006" xmlns:p14="http://schemas.microsoft.com/office/powerpoint/2010/main">
    <mc:Choice Requires="p14">
      <p:transition spd="slow" p14:dur="2000" advTm="59011"/>
    </mc:Choice>
    <mc:Fallback xmlns="">
      <p:transition spd="slow" advTm="59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E1A1C7-A777-40B6-A9E1-D8BF4FE92087}"/>
              </a:ext>
            </a:extLst>
          </p:cNvPr>
          <p:cNvSpPr>
            <a:spLocks noGrp="1"/>
          </p:cNvSpPr>
          <p:nvPr>
            <p:ph type="subTitle" idx="1"/>
          </p:nvPr>
        </p:nvSpPr>
        <p:spPr>
          <a:xfrm>
            <a:off x="695400" y="1916832"/>
            <a:ext cx="9667800" cy="3721968"/>
          </a:xfrm>
        </p:spPr>
        <p:txBody>
          <a:bodyPr/>
          <a:lstStyle/>
          <a:p>
            <a:pPr algn="l"/>
            <a:r>
              <a:rPr lang="en-IE" dirty="0"/>
              <a:t>										</a:t>
            </a:r>
          </a:p>
        </p:txBody>
      </p:sp>
      <p:pic>
        <p:nvPicPr>
          <p:cNvPr id="4" name="Picture 3">
            <a:extLst>
              <a:ext uri="{FF2B5EF4-FFF2-40B4-BE49-F238E27FC236}">
                <a16:creationId xmlns:a16="http://schemas.microsoft.com/office/drawing/2014/main" id="{D8D05459-9589-48A4-9CE8-E7504C7CB5FC}"/>
              </a:ext>
            </a:extLst>
          </p:cNvPr>
          <p:cNvPicPr/>
          <p:nvPr/>
        </p:nvPicPr>
        <p:blipFill>
          <a:blip r:embed="rId4"/>
          <a:srcRect l="24063" t="20091" r="23554" b="5456"/>
          <a:stretch>
            <a:fillRect/>
          </a:stretch>
        </p:blipFill>
        <p:spPr>
          <a:xfrm>
            <a:off x="708548" y="2302455"/>
            <a:ext cx="4467349" cy="3600400"/>
          </a:xfrm>
          <a:prstGeom prst="rect">
            <a:avLst/>
          </a:prstGeom>
          <a:noFill/>
          <a:ln>
            <a:noFill/>
            <a:prstDash/>
          </a:ln>
        </p:spPr>
      </p:pic>
      <p:sp>
        <p:nvSpPr>
          <p:cNvPr id="6" name="TextBox 5">
            <a:extLst>
              <a:ext uri="{FF2B5EF4-FFF2-40B4-BE49-F238E27FC236}">
                <a16:creationId xmlns:a16="http://schemas.microsoft.com/office/drawing/2014/main" id="{B942FA65-5113-409A-B8C0-63E1576A7EFC}"/>
              </a:ext>
            </a:extLst>
          </p:cNvPr>
          <p:cNvSpPr txBox="1"/>
          <p:nvPr/>
        </p:nvSpPr>
        <p:spPr>
          <a:xfrm flipH="1">
            <a:off x="6023992" y="2132856"/>
            <a:ext cx="4733098" cy="4483150"/>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q"/>
            </a:pPr>
            <a:r>
              <a:rPr lang="en-GB" dirty="0"/>
              <a:t>Instruction to download MS Teams </a:t>
            </a:r>
          </a:p>
          <a:p>
            <a:pPr marL="285750" indent="-285750">
              <a:lnSpc>
                <a:spcPct val="107000"/>
              </a:lnSpc>
              <a:spcAft>
                <a:spcPts val="800"/>
              </a:spcAft>
              <a:buFont typeface="Wingdings" panose="05000000000000000000" pitchFamily="2" charset="2"/>
              <a:buChar char="q"/>
            </a:pPr>
            <a:r>
              <a:rPr lang="en-GB" dirty="0"/>
              <a:t>Date and Time of your interview </a:t>
            </a:r>
          </a:p>
          <a:p>
            <a:pPr marL="285750" indent="-285750">
              <a:lnSpc>
                <a:spcPct val="107000"/>
              </a:lnSpc>
              <a:spcAft>
                <a:spcPts val="800"/>
              </a:spcAft>
              <a:buFont typeface="Wingdings" panose="05000000000000000000" pitchFamily="2" charset="2"/>
              <a:buChar char="q"/>
            </a:pPr>
            <a:r>
              <a:rPr lang="en-GB" dirty="0"/>
              <a:t>Link to access your MS Teams online interview </a:t>
            </a:r>
          </a:p>
          <a:p>
            <a:pPr marL="285750" indent="-285750">
              <a:lnSpc>
                <a:spcPct val="107000"/>
              </a:lnSpc>
              <a:spcAft>
                <a:spcPts val="800"/>
              </a:spcAft>
              <a:buFont typeface="Wingdings" panose="05000000000000000000" pitchFamily="2" charset="2"/>
              <a:buChar char="q"/>
            </a:pPr>
            <a:r>
              <a:rPr lang="en-GB" dirty="0"/>
              <a:t>Members of the interview board </a:t>
            </a:r>
          </a:p>
          <a:p>
            <a:pPr marL="285750" indent="-285750">
              <a:lnSpc>
                <a:spcPct val="107000"/>
              </a:lnSpc>
              <a:spcAft>
                <a:spcPts val="800"/>
              </a:spcAft>
              <a:buFont typeface="Wingdings" panose="05000000000000000000" pitchFamily="2" charset="2"/>
              <a:buChar char="q"/>
            </a:pPr>
            <a:r>
              <a:rPr lang="en-GB"/>
              <a:t>The areas </a:t>
            </a:r>
            <a:r>
              <a:rPr lang="en-GB" dirty="0"/>
              <a:t>that will be examined at interview </a:t>
            </a:r>
            <a:endParaRPr lang="en-IE" dirty="0"/>
          </a:p>
          <a:p>
            <a:pPr marL="285750" indent="-285750">
              <a:lnSpc>
                <a:spcPct val="107000"/>
              </a:lnSpc>
              <a:spcAft>
                <a:spcPts val="800"/>
              </a:spcAft>
              <a:buFont typeface="Wingdings" panose="05000000000000000000" pitchFamily="2" charset="2"/>
              <a:buChar char="q"/>
            </a:pPr>
            <a:r>
              <a:rPr lang="en-GB" dirty="0"/>
              <a:t>Interview Guidance Document - Information tool on how to prepare for your upcoming virtual interview</a:t>
            </a:r>
            <a:endParaRPr lang="en-IE" dirty="0"/>
          </a:p>
          <a:p>
            <a:pPr algn="ctr"/>
            <a:r>
              <a:rPr lang="en-GB"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Please do not delete this email as it contains all the information required for your virtual interview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9" name="TextBox 8">
            <a:extLst>
              <a:ext uri="{FF2B5EF4-FFF2-40B4-BE49-F238E27FC236}">
                <a16:creationId xmlns:a16="http://schemas.microsoft.com/office/drawing/2014/main" id="{C6228780-CD2B-4AA7-A9D4-D89A87D275CC}"/>
              </a:ext>
            </a:extLst>
          </p:cNvPr>
          <p:cNvSpPr txBox="1"/>
          <p:nvPr/>
        </p:nvSpPr>
        <p:spPr>
          <a:xfrm>
            <a:off x="2457792" y="1219200"/>
            <a:ext cx="6143016" cy="865173"/>
          </a:xfrm>
          <a:prstGeom prst="rect">
            <a:avLst/>
          </a:prstGeom>
          <a:noFill/>
        </p:spPr>
        <p:txBody>
          <a:bodyPr wrap="square">
            <a:spAutoFit/>
          </a:bodyPr>
          <a:lstStyle/>
          <a:p>
            <a:pPr algn="ctr">
              <a:lnSpc>
                <a:spcPct val="107000"/>
              </a:lnSpc>
              <a:spcAft>
                <a:spcPts val="800"/>
              </a:spcAft>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will the email from the Recruitment Team contain? </a:t>
            </a:r>
            <a:endPar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Audio 12">
            <a:hlinkClick r:id="" action="ppaction://media"/>
            <a:extLst>
              <a:ext uri="{FF2B5EF4-FFF2-40B4-BE49-F238E27FC236}">
                <a16:creationId xmlns:a16="http://schemas.microsoft.com/office/drawing/2014/main" id="{69769EA7-8977-40C1-952A-85EFBB865A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49438277"/>
      </p:ext>
    </p:extLst>
  </p:cSld>
  <p:clrMapOvr>
    <a:masterClrMapping/>
  </p:clrMapOvr>
  <mc:AlternateContent xmlns:mc="http://schemas.openxmlformats.org/markup-compatibility/2006" xmlns:p14="http://schemas.microsoft.com/office/powerpoint/2010/main">
    <mc:Choice Requires="p14">
      <p:transition spd="slow" p14:dur="2000" advTm="43779"/>
    </mc:Choice>
    <mc:Fallback xmlns="">
      <p:transition spd="slow" advTm="43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EBCDD6-BDE3-4287-BFF3-2616CA0F39D4}"/>
              </a:ext>
            </a:extLst>
          </p:cNvPr>
          <p:cNvSpPr>
            <a:spLocks noGrp="1"/>
          </p:cNvSpPr>
          <p:nvPr>
            <p:ph type="subTitle" idx="1"/>
          </p:nvPr>
        </p:nvSpPr>
        <p:spPr>
          <a:xfrm>
            <a:off x="623392" y="1484784"/>
            <a:ext cx="10363200" cy="4104456"/>
          </a:xfrm>
        </p:spPr>
        <p:txBody>
          <a:bodyPr>
            <a:normAutofit lnSpcReduction="10000"/>
          </a:bodyPr>
          <a:lstStyle/>
          <a:p>
            <a:pPr>
              <a:lnSpc>
                <a:spcPct val="107000"/>
              </a:lnSpc>
              <a:spcAft>
                <a:spcPts val="800"/>
              </a:spcAft>
            </a:pPr>
            <a:r>
              <a:rPr lang="en-GB" sz="3000" b="1" dirty="0">
                <a:solidFill>
                  <a:srgbClr val="FF0000"/>
                </a:solidFill>
                <a:latin typeface="Calibri" panose="020F0502020204030204" pitchFamily="34" charset="0"/>
                <a:cs typeface="Times New Roman" panose="02020603050405020304" pitchFamily="18" charset="0"/>
              </a:rPr>
              <a:t>Step 3. </a:t>
            </a:r>
            <a:endParaRPr lang="en-IE" sz="3000" b="1" dirty="0">
              <a:solidFill>
                <a:srgbClr val="FF0000"/>
              </a:solidFill>
              <a:latin typeface="Calibri" panose="020F0502020204030204" pitchFamily="34" charset="0"/>
              <a:cs typeface="Times New Roman" panose="02020603050405020304" pitchFamily="18" charset="0"/>
            </a:endParaRPr>
          </a:p>
          <a:p>
            <a:pPr>
              <a:lnSpc>
                <a:spcPct val="107000"/>
              </a:lnSpc>
              <a:spcAft>
                <a:spcPts val="800"/>
              </a:spcAft>
            </a:pPr>
            <a:r>
              <a:rPr lang="en-GB" sz="1700" b="1" dirty="0">
                <a:solidFill>
                  <a:srgbClr val="FF0000"/>
                </a:solidFill>
                <a:latin typeface="Calibri" panose="020F0502020204030204" pitchFamily="34" charset="0"/>
                <a:cs typeface="Times New Roman" panose="02020603050405020304" pitchFamily="18" charset="0"/>
              </a:rPr>
              <a:t>Logging on to your MS Teams interview</a:t>
            </a:r>
          </a:p>
          <a:p>
            <a:pPr algn="l">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log on in advance of your interview and ensure you and your device, are ready on time.</a:t>
            </a:r>
            <a:endParaRPr lang="en-I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Click on the link provided to activate your virtual interview. This will open the MS Teams app. You must then click </a:t>
            </a:r>
            <a:r>
              <a:rPr lang="en-GB"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Join Now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enter your virtual interview.  </a:t>
            </a:r>
            <a:endParaRPr lang="en-I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entering your virtual interview, you will see a notification on your screen “Waiting for Others to Join”. Please be patient until the interview board have joined the meeting. </a:t>
            </a:r>
          </a:p>
          <a:p>
            <a:pPr algn="l">
              <a:lnSpc>
                <a:spcPct val="107000"/>
              </a:lnSpc>
              <a:spcAft>
                <a:spcPts val="800"/>
              </a:spcAft>
            </a:pPr>
            <a:r>
              <a:rPr lang="en-GB"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Note</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While we endeavour to have interviews run to schedule, from time to time</a:t>
            </a:r>
            <a:r>
              <a:rPr lang="en-GB"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may experience slight delays. Should a delay persist a member of the Recruitment Team will contact you. </a:t>
            </a:r>
            <a:endParaRPr lang="en-I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fontAlgn="base"/>
            <a:endParaRPr lang="en-IE" sz="1800" dirty="0">
              <a:solidFill>
                <a:schemeClr val="tx1"/>
              </a:solidFill>
              <a:latin typeface="Calibri" panose="020F0502020204030204" pitchFamily="34" charset="0"/>
              <a:cs typeface="Calibri" panose="020F0502020204030204" pitchFamily="34" charset="0"/>
            </a:endParaRPr>
          </a:p>
          <a:p>
            <a:endParaRPr lang="en-IE" dirty="0"/>
          </a:p>
        </p:txBody>
      </p:sp>
      <p:pic>
        <p:nvPicPr>
          <p:cNvPr id="7" name="Audio 6">
            <a:hlinkClick r:id="" action="ppaction://media"/>
            <a:extLst>
              <a:ext uri="{FF2B5EF4-FFF2-40B4-BE49-F238E27FC236}">
                <a16:creationId xmlns:a16="http://schemas.microsoft.com/office/drawing/2014/main" id="{9026263A-0A3B-47E3-AFC5-9EBA5548B1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49663602"/>
      </p:ext>
    </p:extLst>
  </p:cSld>
  <p:clrMapOvr>
    <a:masterClrMapping/>
  </p:clrMapOvr>
  <mc:AlternateContent xmlns:mc="http://schemas.openxmlformats.org/markup-compatibility/2006" xmlns:p14="http://schemas.microsoft.com/office/powerpoint/2010/main">
    <mc:Choice Requires="p14">
      <p:transition spd="slow" p14:dur="2000" advTm="47425"/>
    </mc:Choice>
    <mc:Fallback xmlns="">
      <p:transition spd="slow" advTm="47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EDDFF-ABB3-4301-BC67-CF6858ADAD60}"/>
              </a:ext>
            </a:extLst>
          </p:cNvPr>
          <p:cNvSpPr>
            <a:spLocks noGrp="1"/>
          </p:cNvSpPr>
          <p:nvPr>
            <p:ph type="ctrTitle"/>
          </p:nvPr>
        </p:nvSpPr>
        <p:spPr>
          <a:xfrm>
            <a:off x="737832" y="134826"/>
            <a:ext cx="10363200" cy="1242532"/>
          </a:xfrm>
        </p:spPr>
        <p:txBody>
          <a:bodyPr/>
          <a:lstStyle/>
          <a:p>
            <a:pPr algn="ctr"/>
            <a:r>
              <a:rPr lang="en-US" dirty="0"/>
              <a:t>Checklist</a:t>
            </a:r>
            <a:endParaRPr lang="en-IE" dirty="0"/>
          </a:p>
        </p:txBody>
      </p:sp>
      <p:sp>
        <p:nvSpPr>
          <p:cNvPr id="24" name="TextBox 23">
            <a:extLst>
              <a:ext uri="{FF2B5EF4-FFF2-40B4-BE49-F238E27FC236}">
                <a16:creationId xmlns:a16="http://schemas.microsoft.com/office/drawing/2014/main" id="{1C7981A0-7D34-4C76-997D-C47F8DD13EA1}"/>
              </a:ext>
            </a:extLst>
          </p:cNvPr>
          <p:cNvSpPr txBox="1"/>
          <p:nvPr/>
        </p:nvSpPr>
        <p:spPr>
          <a:xfrm>
            <a:off x="8599779" y="1633291"/>
            <a:ext cx="2232789" cy="1569660"/>
          </a:xfrm>
          <a:prstGeom prst="rect">
            <a:avLst/>
          </a:prstGeom>
          <a:noFill/>
        </p:spPr>
        <p:txBody>
          <a:bodyPr wrap="square" rtlCol="0">
            <a:spAutoFit/>
          </a:bodyPr>
          <a:lstStyle/>
          <a:p>
            <a:r>
              <a:rPr lang="en-US" sz="3200" b="1" dirty="0"/>
              <a:t>Make sure you are not on mute </a:t>
            </a:r>
            <a:endParaRPr lang="en-IE" sz="3200" b="1" dirty="0"/>
          </a:p>
        </p:txBody>
      </p:sp>
      <p:sp>
        <p:nvSpPr>
          <p:cNvPr id="25" name="TextBox 24">
            <a:extLst>
              <a:ext uri="{FF2B5EF4-FFF2-40B4-BE49-F238E27FC236}">
                <a16:creationId xmlns:a16="http://schemas.microsoft.com/office/drawing/2014/main" id="{0772992B-15A9-4414-A868-09B716EBA66C}"/>
              </a:ext>
            </a:extLst>
          </p:cNvPr>
          <p:cNvSpPr txBox="1"/>
          <p:nvPr/>
        </p:nvSpPr>
        <p:spPr>
          <a:xfrm>
            <a:off x="1554103" y="2082448"/>
            <a:ext cx="2529986" cy="584775"/>
          </a:xfrm>
          <a:prstGeom prst="rect">
            <a:avLst/>
          </a:prstGeom>
          <a:noFill/>
        </p:spPr>
        <p:txBody>
          <a:bodyPr wrap="square" rtlCol="0">
            <a:spAutoFit/>
          </a:bodyPr>
          <a:lstStyle/>
          <a:p>
            <a:r>
              <a:rPr lang="en-US" sz="3200" b="1" dirty="0"/>
              <a:t>Camera On</a:t>
            </a:r>
            <a:endParaRPr lang="en-IE" sz="3200" b="1" dirty="0"/>
          </a:p>
        </p:txBody>
      </p:sp>
      <p:sp>
        <p:nvSpPr>
          <p:cNvPr id="23" name="TextBox 22">
            <a:extLst>
              <a:ext uri="{FF2B5EF4-FFF2-40B4-BE49-F238E27FC236}">
                <a16:creationId xmlns:a16="http://schemas.microsoft.com/office/drawing/2014/main" id="{EA946FC3-F03B-43D1-8BB9-D240070A7A89}"/>
              </a:ext>
            </a:extLst>
          </p:cNvPr>
          <p:cNvSpPr txBox="1"/>
          <p:nvPr/>
        </p:nvSpPr>
        <p:spPr>
          <a:xfrm>
            <a:off x="4990871" y="1810746"/>
            <a:ext cx="2232789" cy="1077218"/>
          </a:xfrm>
          <a:prstGeom prst="rect">
            <a:avLst/>
          </a:prstGeom>
          <a:noFill/>
        </p:spPr>
        <p:txBody>
          <a:bodyPr wrap="square" rtlCol="0">
            <a:spAutoFit/>
          </a:bodyPr>
          <a:lstStyle/>
          <a:p>
            <a:r>
              <a:rPr lang="en-US" sz="3200" b="1" dirty="0"/>
              <a:t>Audio</a:t>
            </a:r>
          </a:p>
          <a:p>
            <a:r>
              <a:rPr lang="en-US" sz="3200" b="1" dirty="0"/>
              <a:t>Working</a:t>
            </a:r>
            <a:endParaRPr lang="en-IE" sz="3200" b="1" dirty="0"/>
          </a:p>
        </p:txBody>
      </p:sp>
      <p:pic>
        <p:nvPicPr>
          <p:cNvPr id="19" name="Picture 18" descr="A close up of a sign&#10;&#10;Description automatically generated">
            <a:extLst>
              <a:ext uri="{FF2B5EF4-FFF2-40B4-BE49-F238E27FC236}">
                <a16:creationId xmlns:a16="http://schemas.microsoft.com/office/drawing/2014/main" id="{FC2D00DD-B50E-425C-9BA5-397D71BE8F4C}"/>
              </a:ext>
            </a:extLst>
          </p:cNvPr>
          <p:cNvPicPr>
            <a:picLocks noChangeAspect="1"/>
          </p:cNvPicPr>
          <p:nvPr/>
        </p:nvPicPr>
        <p:blipFill>
          <a:blip r:embed="rId5"/>
          <a:stretch>
            <a:fillRect/>
          </a:stretch>
        </p:blipFill>
        <p:spPr>
          <a:xfrm>
            <a:off x="588514" y="1927757"/>
            <a:ext cx="980728" cy="980728"/>
          </a:xfrm>
          <a:prstGeom prst="rect">
            <a:avLst/>
          </a:prstGeom>
        </p:spPr>
      </p:pic>
      <p:pic>
        <p:nvPicPr>
          <p:cNvPr id="20" name="Picture 19" descr="A close up of a sign&#10;&#10;Description automatically generated">
            <a:extLst>
              <a:ext uri="{FF2B5EF4-FFF2-40B4-BE49-F238E27FC236}">
                <a16:creationId xmlns:a16="http://schemas.microsoft.com/office/drawing/2014/main" id="{76F761C1-EC1F-49D9-A3FF-7250A85263FF}"/>
              </a:ext>
            </a:extLst>
          </p:cNvPr>
          <p:cNvPicPr>
            <a:picLocks noChangeAspect="1"/>
          </p:cNvPicPr>
          <p:nvPr/>
        </p:nvPicPr>
        <p:blipFill>
          <a:blip r:embed="rId5"/>
          <a:stretch>
            <a:fillRect/>
          </a:stretch>
        </p:blipFill>
        <p:spPr>
          <a:xfrm>
            <a:off x="7223660" y="1907236"/>
            <a:ext cx="980728" cy="980728"/>
          </a:xfrm>
          <a:prstGeom prst="rect">
            <a:avLst/>
          </a:prstGeom>
        </p:spPr>
      </p:pic>
      <p:pic>
        <p:nvPicPr>
          <p:cNvPr id="21" name="Picture 20" descr="A close up of a sign&#10;&#10;Description automatically generated">
            <a:extLst>
              <a:ext uri="{FF2B5EF4-FFF2-40B4-BE49-F238E27FC236}">
                <a16:creationId xmlns:a16="http://schemas.microsoft.com/office/drawing/2014/main" id="{5DCD9782-7616-4EF4-A54D-33F6D43DBC68}"/>
              </a:ext>
            </a:extLst>
          </p:cNvPr>
          <p:cNvPicPr>
            <a:picLocks noChangeAspect="1"/>
          </p:cNvPicPr>
          <p:nvPr/>
        </p:nvPicPr>
        <p:blipFill>
          <a:blip r:embed="rId5"/>
          <a:stretch>
            <a:fillRect/>
          </a:stretch>
        </p:blipFill>
        <p:spPr>
          <a:xfrm>
            <a:off x="3865914" y="1907236"/>
            <a:ext cx="980728" cy="980728"/>
          </a:xfrm>
          <a:prstGeom prst="rect">
            <a:avLst/>
          </a:prstGeom>
        </p:spPr>
      </p:pic>
      <p:sp>
        <p:nvSpPr>
          <p:cNvPr id="10" name="TextBox 9">
            <a:extLst>
              <a:ext uri="{FF2B5EF4-FFF2-40B4-BE49-F238E27FC236}">
                <a16:creationId xmlns:a16="http://schemas.microsoft.com/office/drawing/2014/main" id="{B8B7C8C8-357E-4EB7-BBBC-98348628A6D9}"/>
              </a:ext>
            </a:extLst>
          </p:cNvPr>
          <p:cNvSpPr txBox="1"/>
          <p:nvPr/>
        </p:nvSpPr>
        <p:spPr>
          <a:xfrm>
            <a:off x="5187625" y="3830282"/>
            <a:ext cx="2232789" cy="2554545"/>
          </a:xfrm>
          <a:prstGeom prst="rect">
            <a:avLst/>
          </a:prstGeom>
          <a:noFill/>
        </p:spPr>
        <p:txBody>
          <a:bodyPr wrap="square" rtlCol="0">
            <a:spAutoFit/>
          </a:bodyPr>
          <a:lstStyle/>
          <a:p>
            <a:r>
              <a:rPr lang="en-US" sz="3200" b="1" dirty="0"/>
              <a:t>Interview complete hang up using function </a:t>
            </a:r>
            <a:endParaRPr lang="en-IE" sz="3200" b="1" dirty="0"/>
          </a:p>
        </p:txBody>
      </p:sp>
      <p:pic>
        <p:nvPicPr>
          <p:cNvPr id="11" name="Picture 10" descr="A close up of a sign&#10;&#10;Description automatically generated">
            <a:extLst>
              <a:ext uri="{FF2B5EF4-FFF2-40B4-BE49-F238E27FC236}">
                <a16:creationId xmlns:a16="http://schemas.microsoft.com/office/drawing/2014/main" id="{F2081C6A-4E41-4802-8500-2EAFC92E626A}"/>
              </a:ext>
            </a:extLst>
          </p:cNvPr>
          <p:cNvPicPr>
            <a:picLocks noChangeAspect="1"/>
          </p:cNvPicPr>
          <p:nvPr/>
        </p:nvPicPr>
        <p:blipFill>
          <a:blip r:embed="rId5"/>
          <a:stretch>
            <a:fillRect/>
          </a:stretch>
        </p:blipFill>
        <p:spPr>
          <a:xfrm>
            <a:off x="591670" y="4218571"/>
            <a:ext cx="980728" cy="980728"/>
          </a:xfrm>
          <a:prstGeom prst="rect">
            <a:avLst/>
          </a:prstGeom>
        </p:spPr>
      </p:pic>
      <p:pic>
        <p:nvPicPr>
          <p:cNvPr id="13" name="Picture 12" descr="A close up of a sign&#10;&#10;Description automatically generated">
            <a:extLst>
              <a:ext uri="{FF2B5EF4-FFF2-40B4-BE49-F238E27FC236}">
                <a16:creationId xmlns:a16="http://schemas.microsoft.com/office/drawing/2014/main" id="{19CD95D3-432C-43C0-8148-3F0DDD33AA34}"/>
              </a:ext>
            </a:extLst>
          </p:cNvPr>
          <p:cNvPicPr>
            <a:picLocks noChangeAspect="1"/>
          </p:cNvPicPr>
          <p:nvPr/>
        </p:nvPicPr>
        <p:blipFill>
          <a:blip r:embed="rId5"/>
          <a:stretch>
            <a:fillRect/>
          </a:stretch>
        </p:blipFill>
        <p:spPr>
          <a:xfrm>
            <a:off x="4056990" y="4263075"/>
            <a:ext cx="980728" cy="980728"/>
          </a:xfrm>
          <a:prstGeom prst="rect">
            <a:avLst/>
          </a:prstGeom>
        </p:spPr>
      </p:pic>
      <p:sp>
        <p:nvSpPr>
          <p:cNvPr id="14" name="TextBox 13">
            <a:extLst>
              <a:ext uri="{FF2B5EF4-FFF2-40B4-BE49-F238E27FC236}">
                <a16:creationId xmlns:a16="http://schemas.microsoft.com/office/drawing/2014/main" id="{A54E8A98-F0CD-42B0-9C77-8D377610EDBD}"/>
              </a:ext>
            </a:extLst>
          </p:cNvPr>
          <p:cNvSpPr txBox="1"/>
          <p:nvPr/>
        </p:nvSpPr>
        <p:spPr>
          <a:xfrm>
            <a:off x="1721642" y="3830283"/>
            <a:ext cx="2232789" cy="2062103"/>
          </a:xfrm>
          <a:prstGeom prst="rect">
            <a:avLst/>
          </a:prstGeom>
          <a:noFill/>
        </p:spPr>
        <p:txBody>
          <a:bodyPr wrap="square" rtlCol="0">
            <a:spAutoFit/>
          </a:bodyPr>
          <a:lstStyle/>
          <a:p>
            <a:r>
              <a:rPr lang="en-US" sz="3200" b="1" dirty="0"/>
              <a:t>Positioned correctly in front of the camera </a:t>
            </a:r>
            <a:endParaRPr lang="en-IE" sz="3200" b="1" dirty="0"/>
          </a:p>
        </p:txBody>
      </p:sp>
      <p:pic>
        <p:nvPicPr>
          <p:cNvPr id="6" name="Audio 5">
            <a:hlinkClick r:id="" action="ppaction://media"/>
            <a:extLst>
              <a:ext uri="{FF2B5EF4-FFF2-40B4-BE49-F238E27FC236}">
                <a16:creationId xmlns:a16="http://schemas.microsoft.com/office/drawing/2014/main" id="{9321C504-C60D-4EA0-9D42-1B77A6A731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92260774"/>
      </p:ext>
    </p:extLst>
  </p:cSld>
  <p:clrMapOvr>
    <a:masterClrMapping/>
  </p:clrMapOvr>
  <mc:AlternateContent xmlns:mc="http://schemas.openxmlformats.org/markup-compatibility/2006" xmlns:p14="http://schemas.microsoft.com/office/powerpoint/2010/main">
    <mc:Choice Requires="p14">
      <p:transition spd="slow" p14:dur="2000" advTm="26503"/>
    </mc:Choice>
    <mc:Fallback xmlns="">
      <p:transition spd="slow" advTm="26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Description automatically generated">
            <a:extLst>
              <a:ext uri="{FF2B5EF4-FFF2-40B4-BE49-F238E27FC236}">
                <a16:creationId xmlns:a16="http://schemas.microsoft.com/office/drawing/2014/main" id="{305C8550-5434-4A8A-B58E-DD2F6540C82C}"/>
              </a:ext>
            </a:extLst>
          </p:cNvPr>
          <p:cNvPicPr/>
          <p:nvPr/>
        </p:nvPicPr>
        <p:blipFill>
          <a:blip r:embed="rId4"/>
          <a:srcRect l="15024" t="2363" r="15311" b="19874"/>
          <a:stretch>
            <a:fillRect/>
          </a:stretch>
        </p:blipFill>
        <p:spPr>
          <a:xfrm>
            <a:off x="983432" y="1052736"/>
            <a:ext cx="3992880" cy="2506980"/>
          </a:xfrm>
          <a:prstGeom prst="rect">
            <a:avLst/>
          </a:prstGeom>
          <a:noFill/>
          <a:ln>
            <a:noFill/>
            <a:prstDash/>
          </a:ln>
        </p:spPr>
      </p:pic>
      <p:pic>
        <p:nvPicPr>
          <p:cNvPr id="6" name="Picture 5" descr="A picture containing text, screenshot, monitor, computer&#10;&#10;Description automatically generated">
            <a:extLst>
              <a:ext uri="{FF2B5EF4-FFF2-40B4-BE49-F238E27FC236}">
                <a16:creationId xmlns:a16="http://schemas.microsoft.com/office/drawing/2014/main" id="{7BEEEED8-BDEB-49B2-B1AA-685A530E4919}"/>
              </a:ext>
            </a:extLst>
          </p:cNvPr>
          <p:cNvPicPr/>
          <p:nvPr/>
        </p:nvPicPr>
        <p:blipFill>
          <a:blip r:embed="rId5"/>
          <a:srcRect l="15160" t="3073" r="14892" b="19874"/>
          <a:stretch>
            <a:fillRect/>
          </a:stretch>
        </p:blipFill>
        <p:spPr>
          <a:xfrm>
            <a:off x="6096000" y="1089273"/>
            <a:ext cx="4008755" cy="2483485"/>
          </a:xfrm>
          <a:prstGeom prst="rect">
            <a:avLst/>
          </a:prstGeom>
          <a:noFill/>
          <a:ln>
            <a:noFill/>
            <a:prstDash/>
          </a:ln>
        </p:spPr>
      </p:pic>
      <p:pic>
        <p:nvPicPr>
          <p:cNvPr id="10" name="Picture 9">
            <a:extLst>
              <a:ext uri="{FF2B5EF4-FFF2-40B4-BE49-F238E27FC236}">
                <a16:creationId xmlns:a16="http://schemas.microsoft.com/office/drawing/2014/main" id="{DF427FD4-F9D5-4440-B1F0-AE566B973EBE}"/>
              </a:ext>
            </a:extLst>
          </p:cNvPr>
          <p:cNvPicPr/>
          <p:nvPr/>
        </p:nvPicPr>
        <p:blipFill>
          <a:blip r:embed="rId6"/>
          <a:srcRect l="15023" t="2837" r="14912" b="20820"/>
          <a:stretch>
            <a:fillRect/>
          </a:stretch>
        </p:blipFill>
        <p:spPr>
          <a:xfrm>
            <a:off x="983432" y="3789040"/>
            <a:ext cx="4015740" cy="2461260"/>
          </a:xfrm>
          <a:prstGeom prst="rect">
            <a:avLst/>
          </a:prstGeom>
          <a:noFill/>
          <a:ln>
            <a:noFill/>
            <a:prstDash/>
          </a:ln>
        </p:spPr>
      </p:pic>
      <p:pic>
        <p:nvPicPr>
          <p:cNvPr id="11" name="Picture 10" descr="A screenshot of a computer&#10;&#10;Description automatically generated with medium confidence">
            <a:extLst>
              <a:ext uri="{FF2B5EF4-FFF2-40B4-BE49-F238E27FC236}">
                <a16:creationId xmlns:a16="http://schemas.microsoft.com/office/drawing/2014/main" id="{E5731F7C-464A-406E-9BB3-D6F1D40DA8F9}"/>
              </a:ext>
            </a:extLst>
          </p:cNvPr>
          <p:cNvPicPr/>
          <p:nvPr/>
        </p:nvPicPr>
        <p:blipFill>
          <a:blip r:embed="rId7"/>
          <a:srcRect l="15024" t="2836" r="14780" b="19637"/>
          <a:stretch>
            <a:fillRect/>
          </a:stretch>
        </p:blipFill>
        <p:spPr>
          <a:xfrm>
            <a:off x="6081395" y="3751575"/>
            <a:ext cx="4023360" cy="2498725"/>
          </a:xfrm>
          <a:prstGeom prst="rect">
            <a:avLst/>
          </a:prstGeom>
          <a:noFill/>
          <a:ln>
            <a:noFill/>
            <a:prstDash/>
          </a:ln>
        </p:spPr>
      </p:pic>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E98ECD7B-79C8-4103-A3C9-2012A0AFE83C}"/>
                  </a:ext>
                </a:extLst>
              </p14:cNvPr>
              <p14:cNvContentPartPr/>
              <p14:nvPr/>
            </p14:nvContentPartPr>
            <p14:xfrm>
              <a:off x="1419120" y="1648440"/>
              <a:ext cx="8241480" cy="4309200"/>
            </p14:xfrm>
          </p:contentPart>
        </mc:Choice>
        <mc:Fallback xmlns="">
          <p:pic>
            <p:nvPicPr>
              <p:cNvPr id="13" name="Ink 12">
                <a:extLst>
                  <a:ext uri="{FF2B5EF4-FFF2-40B4-BE49-F238E27FC236}">
                    <a16:creationId xmlns:a16="http://schemas.microsoft.com/office/drawing/2014/main" id="{E98ECD7B-79C8-4103-A3C9-2012A0AFE83C}"/>
                  </a:ext>
                </a:extLst>
              </p:cNvPr>
              <p:cNvPicPr/>
              <p:nvPr/>
            </p:nvPicPr>
            <p:blipFill>
              <a:blip r:embed="rId9"/>
              <a:stretch>
                <a:fillRect/>
              </a:stretch>
            </p:blipFill>
            <p:spPr>
              <a:xfrm>
                <a:off x="1409760" y="1639080"/>
                <a:ext cx="8260200" cy="432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000A71A-C906-4C69-A516-1EC1D167304D}"/>
                  </a:ext>
                </a:extLst>
              </p14:cNvPr>
              <p14:cNvContentPartPr/>
              <p14:nvPr/>
            </p14:nvContentPartPr>
            <p14:xfrm>
              <a:off x="9124920" y="1936800"/>
              <a:ext cx="2889720" cy="4832640"/>
            </p14:xfrm>
          </p:contentPart>
        </mc:Choice>
        <mc:Fallback xmlns="">
          <p:pic>
            <p:nvPicPr>
              <p:cNvPr id="18" name="Ink 17">
                <a:extLst>
                  <a:ext uri="{FF2B5EF4-FFF2-40B4-BE49-F238E27FC236}">
                    <a16:creationId xmlns:a16="http://schemas.microsoft.com/office/drawing/2014/main" id="{2000A71A-C906-4C69-A516-1EC1D167304D}"/>
                  </a:ext>
                </a:extLst>
              </p:cNvPr>
              <p:cNvPicPr/>
              <p:nvPr/>
            </p:nvPicPr>
            <p:blipFill>
              <a:blip r:embed="rId11"/>
              <a:stretch>
                <a:fillRect/>
              </a:stretch>
            </p:blipFill>
            <p:spPr>
              <a:xfrm>
                <a:off x="9115560" y="1927440"/>
                <a:ext cx="2908440" cy="4851360"/>
              </a:xfrm>
              <a:prstGeom prst="rect">
                <a:avLst/>
              </a:prstGeom>
            </p:spPr>
          </p:pic>
        </mc:Fallback>
      </mc:AlternateContent>
      <p:pic>
        <p:nvPicPr>
          <p:cNvPr id="24" name="Audio 23">
            <a:hlinkClick r:id="" action="ppaction://media"/>
            <a:extLst>
              <a:ext uri="{FF2B5EF4-FFF2-40B4-BE49-F238E27FC236}">
                <a16:creationId xmlns:a16="http://schemas.microsoft.com/office/drawing/2014/main" id="{CCA4DB4B-3A6B-433F-B416-79427B82D03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41035678"/>
      </p:ext>
    </p:extLst>
  </p:cSld>
  <p:clrMapOvr>
    <a:masterClrMapping/>
  </p:clrMapOvr>
  <mc:AlternateContent xmlns:mc="http://schemas.openxmlformats.org/markup-compatibility/2006" xmlns:p14="http://schemas.microsoft.com/office/powerpoint/2010/main">
    <mc:Choice Requires="p14">
      <p:transition spd="slow" p14:dur="2000" advTm="42827"/>
    </mc:Choice>
    <mc:Fallback xmlns="">
      <p:transition spd="slow" advTm="428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50C1787-EAB8-4756-9118-768D8E87B032}"/>
              </a:ext>
            </a:extLst>
          </p:cNvPr>
          <p:cNvSpPr>
            <a:spLocks noGrp="1"/>
          </p:cNvSpPr>
          <p:nvPr>
            <p:ph type="subTitle" idx="1"/>
          </p:nvPr>
        </p:nvSpPr>
        <p:spPr>
          <a:xfrm>
            <a:off x="623392" y="1484784"/>
            <a:ext cx="10363200" cy="4392488"/>
          </a:xfrm>
        </p:spPr>
        <p:txBody>
          <a:bodyPr>
            <a:normAutofit fontScale="92500" lnSpcReduction="20000"/>
          </a:bodyPr>
          <a:lstStyle/>
          <a:p>
            <a:pPr>
              <a:lnSpc>
                <a:spcPct val="127000"/>
              </a:lnSpc>
              <a:spcAft>
                <a:spcPts val="800"/>
              </a:spcAft>
            </a:pPr>
            <a:r>
              <a:rPr lang="en-GB" b="1" dirty="0">
                <a:solidFill>
                  <a:srgbClr val="FF0000"/>
                </a:solidFill>
                <a:latin typeface="Calibri" panose="020F0502020204030204" pitchFamily="34" charset="0"/>
                <a:cs typeface="Times New Roman" panose="02020603050405020304" pitchFamily="18" charset="0"/>
              </a:rPr>
              <a:t>Troubleshooting </a:t>
            </a:r>
            <a:endParaRPr lang="en-IE" b="1" dirty="0">
              <a:solidFill>
                <a:srgbClr val="FF0000"/>
              </a:solidFill>
              <a:latin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may be asked to give permission for your browser to access the microphone and camera for the virtual interview. Please ensure that you agree to this.</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 closing the app and re-joining the virtual interview by clicking on the link again. </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test your devices prior to interview including headphones. </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are using a mobile, please ensure that you position your phone correctly. </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ensure that your background is free from themes or distractions. </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will need appropriate lighting to ensure maximum visibility throughout your interview see interview guidance document. </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ensure your chosen device is fully charged as this may affect your microphone and </a:t>
            </a:r>
            <a:r>
              <a:rPr lang="en-GB"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camera capabilities. </a:t>
            </a:r>
            <a:endParaRPr lang="en-I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Should you experience any technical difficulties connecting to your interview or during your interview, you should notify the Interview Board directly by contacting them at your allocated interview time via telephone by dialling +353 1 592 0938 and enter your conference ID number below (beneath the Join Microsoft Teams link). The Board will then notify a member of the Recruitment Section who will then contact you. Please note, interviews will not be conducted via telephone.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IE" dirty="0"/>
          </a:p>
        </p:txBody>
      </p:sp>
      <p:pic>
        <p:nvPicPr>
          <p:cNvPr id="16" name="Audio 15">
            <a:hlinkClick r:id="" action="ppaction://media"/>
            <a:extLst>
              <a:ext uri="{FF2B5EF4-FFF2-40B4-BE49-F238E27FC236}">
                <a16:creationId xmlns:a16="http://schemas.microsoft.com/office/drawing/2014/main" id="{7647161B-51CC-4B53-A5EA-BCE1C8B44A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75649600"/>
      </p:ext>
    </p:extLst>
  </p:cSld>
  <p:clrMapOvr>
    <a:masterClrMapping/>
  </p:clrMapOvr>
  <mc:AlternateContent xmlns:mc="http://schemas.openxmlformats.org/markup-compatibility/2006" xmlns:p14="http://schemas.microsoft.com/office/powerpoint/2010/main">
    <mc:Choice Requires="p14">
      <p:transition spd="slow" p14:dur="2000" advTm="92030"/>
    </mc:Choice>
    <mc:Fallback xmlns="">
      <p:transition spd="slow" advTm="92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ship in a body of water&#10;&#10;Description automatically generated">
            <a:extLst>
              <a:ext uri="{FF2B5EF4-FFF2-40B4-BE49-F238E27FC236}">
                <a16:creationId xmlns:a16="http://schemas.microsoft.com/office/drawing/2014/main" id="{CBDD664A-0E83-4A19-A7AA-DA018BCF78B4}"/>
              </a:ext>
            </a:extLst>
          </p:cNvPr>
          <p:cNvPicPr>
            <a:picLocks noChangeAspect="1"/>
          </p:cNvPicPr>
          <p:nvPr/>
        </p:nvPicPr>
        <p:blipFill>
          <a:blip r:embed="rId4"/>
          <a:stretch>
            <a:fillRect/>
          </a:stretch>
        </p:blipFill>
        <p:spPr>
          <a:xfrm>
            <a:off x="7967" y="-1035496"/>
            <a:ext cx="12192000" cy="8113222"/>
          </a:xfrm>
          <a:prstGeom prst="rect">
            <a:avLst/>
          </a:prstGeom>
        </p:spPr>
      </p:pic>
      <p:sp>
        <p:nvSpPr>
          <p:cNvPr id="6" name="Google Shape;287;p40">
            <a:extLst>
              <a:ext uri="{FF2B5EF4-FFF2-40B4-BE49-F238E27FC236}">
                <a16:creationId xmlns:a16="http://schemas.microsoft.com/office/drawing/2014/main" id="{82A788AA-0C76-4E3B-A56B-AECDD115F4DE}"/>
              </a:ext>
            </a:extLst>
          </p:cNvPr>
          <p:cNvSpPr txBox="1">
            <a:spLocks noGrp="1"/>
          </p:cNvSpPr>
          <p:nvPr>
            <p:ph type="subTitle" idx="1"/>
          </p:nvPr>
        </p:nvSpPr>
        <p:spPr>
          <a:xfrm flipH="1">
            <a:off x="227741" y="5013176"/>
            <a:ext cx="11323577" cy="1690126"/>
          </a:xfrm>
          <a:prstGeom prst="rect">
            <a:avLst/>
          </a:prstGeom>
          <a:solidFill>
            <a:schemeClr val="tx2">
              <a:alpha val="4000"/>
            </a:schemeClr>
          </a:solidFill>
        </p:spPr>
        <p:txBody>
          <a:bodyPr spcFirstLastPara="1" wrap="square" lIns="91425" tIns="91425" rIns="91425" bIns="91425" anchor="b" anchorCtr="0">
            <a:noAutofit/>
          </a:bodyPr>
          <a:lstStyle/>
          <a:p>
            <a:pPr marL="0" lvl="0" indent="0" rtl="0">
              <a:spcBef>
                <a:spcPts val="0"/>
              </a:spcBef>
              <a:spcAft>
                <a:spcPts val="0"/>
              </a:spcAft>
              <a:buNone/>
            </a:pPr>
            <a:r>
              <a:rPr lang="en-IE" sz="3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Thank you for applying to work with us in Cork City Council.  </a:t>
            </a:r>
          </a:p>
          <a:p>
            <a:pPr>
              <a:spcBef>
                <a:spcPts val="0"/>
              </a:spcBef>
            </a:pPr>
            <a:r>
              <a:rPr lang="en-US" sz="3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Please direct any queries you may have in relation to the competition to a member of the Recruitment Team by emailing</a:t>
            </a:r>
            <a:r>
              <a:rPr lang="en-US" sz="1800" dirty="0">
                <a:effectLst/>
                <a:latin typeface="Times New Roman" panose="02020603050405020304" pitchFamily="18" charset="0"/>
                <a:ea typeface="Times New Roman" panose="02020603050405020304" pitchFamily="18" charset="0"/>
              </a:rPr>
              <a:t> </a:t>
            </a:r>
            <a:r>
              <a:rPr lang="en-GB" u="sng" dirty="0">
                <a:solidFill>
                  <a:srgbClr val="0000FF"/>
                </a:solidFill>
                <a:effectLst/>
                <a:latin typeface="Calibri" panose="020F0502020204030204" pitchFamily="34" charset="0"/>
                <a:ea typeface="Times New Roman" panose="02020603050405020304" pitchFamily="18" charset="0"/>
                <a:hlinkClick r:id="rId5"/>
              </a:rPr>
              <a:t>recruitment@corkcity.ie</a:t>
            </a:r>
            <a:endParaRPr lang="en-IE"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lvl="0" indent="0" rtl="0">
              <a:spcBef>
                <a:spcPts val="0"/>
              </a:spcBef>
              <a:spcAft>
                <a:spcPts val="0"/>
              </a:spcAft>
              <a:buNone/>
            </a:pPr>
            <a:r>
              <a:rPr lang="en-IE" sz="3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hlinkClick r:id="rId6">
                  <a:extLst>
                    <a:ext uri="{A12FA001-AC4F-418D-AE19-62706E023703}">
                      <ahyp:hlinkClr xmlns:ahyp="http://schemas.microsoft.com/office/drawing/2018/hyperlinkcolor" val="tx"/>
                    </a:ext>
                  </a:extLst>
                </a:hlinkClick>
              </a:rPr>
              <a:t>www.corkcity.ie</a:t>
            </a:r>
            <a:r>
              <a:rPr lang="en-IE" sz="3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sz="3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0A903465-BB37-4FC6-9616-5A26FC2F5C78}"/>
              </a:ext>
            </a:extLst>
          </p:cNvPr>
          <p:cNvPicPr>
            <a:picLocks noChangeAspect="1"/>
          </p:cNvPicPr>
          <p:nvPr/>
        </p:nvPicPr>
        <p:blipFill>
          <a:blip r:embed="rId7"/>
          <a:stretch>
            <a:fillRect/>
          </a:stretch>
        </p:blipFill>
        <p:spPr>
          <a:xfrm>
            <a:off x="11551319" y="975821"/>
            <a:ext cx="291644" cy="291644"/>
          </a:xfrm>
          <a:prstGeom prst="rect">
            <a:avLst/>
          </a:prstGeom>
        </p:spPr>
      </p:pic>
      <p:pic>
        <p:nvPicPr>
          <p:cNvPr id="5" name="Picture 4">
            <a:extLst>
              <a:ext uri="{FF2B5EF4-FFF2-40B4-BE49-F238E27FC236}">
                <a16:creationId xmlns:a16="http://schemas.microsoft.com/office/drawing/2014/main" id="{E4D1BA91-A70A-4AF2-93EC-0E53B087A809}"/>
              </a:ext>
            </a:extLst>
          </p:cNvPr>
          <p:cNvPicPr>
            <a:picLocks noChangeAspect="1"/>
          </p:cNvPicPr>
          <p:nvPr/>
        </p:nvPicPr>
        <p:blipFill>
          <a:blip r:embed="rId8"/>
          <a:stretch>
            <a:fillRect/>
          </a:stretch>
        </p:blipFill>
        <p:spPr>
          <a:xfrm>
            <a:off x="11525478" y="601753"/>
            <a:ext cx="291644" cy="291644"/>
          </a:xfrm>
          <a:prstGeom prst="rect">
            <a:avLst/>
          </a:prstGeom>
        </p:spPr>
      </p:pic>
      <p:pic>
        <p:nvPicPr>
          <p:cNvPr id="17" name="Picture 16">
            <a:extLst>
              <a:ext uri="{FF2B5EF4-FFF2-40B4-BE49-F238E27FC236}">
                <a16:creationId xmlns:a16="http://schemas.microsoft.com/office/drawing/2014/main" id="{AB7D6872-CBB4-400D-99C5-6FD22AF892BC}"/>
              </a:ext>
            </a:extLst>
          </p:cNvPr>
          <p:cNvPicPr>
            <a:picLocks noChangeAspect="1"/>
          </p:cNvPicPr>
          <p:nvPr/>
        </p:nvPicPr>
        <p:blipFill>
          <a:blip r:embed="rId9"/>
          <a:stretch>
            <a:fillRect/>
          </a:stretch>
        </p:blipFill>
        <p:spPr>
          <a:xfrm>
            <a:off x="11505742" y="202114"/>
            <a:ext cx="291644" cy="291644"/>
          </a:xfrm>
          <a:prstGeom prst="rect">
            <a:avLst/>
          </a:prstGeom>
        </p:spPr>
      </p:pic>
      <p:pic>
        <p:nvPicPr>
          <p:cNvPr id="3" name="Audio 2">
            <a:hlinkClick r:id="" action="ppaction://media"/>
            <a:extLst>
              <a:ext uri="{FF2B5EF4-FFF2-40B4-BE49-F238E27FC236}">
                <a16:creationId xmlns:a16="http://schemas.microsoft.com/office/drawing/2014/main" id="{C5BB2D1A-8F35-4A7A-AA12-CBCD0764500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8374240"/>
      </p:ext>
    </p:extLst>
  </p:cSld>
  <p:clrMapOvr>
    <a:masterClrMapping/>
  </p:clrMapOvr>
  <mc:AlternateContent xmlns:mc="http://schemas.openxmlformats.org/markup-compatibility/2006" xmlns:p14="http://schemas.microsoft.com/office/powerpoint/2010/main">
    <mc:Choice Requires="p14">
      <p:transition spd="slow" p14:dur="2000" advTm="22022"/>
    </mc:Choice>
    <mc:Fallback xmlns="">
      <p:transition spd="slow" advTm="22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a:hlinkClick r:id="" action="ppaction://media"/>
            <a:extLst>
              <a:ext uri="{FF2B5EF4-FFF2-40B4-BE49-F238E27FC236}">
                <a16:creationId xmlns:a16="http://schemas.microsoft.com/office/drawing/2014/main" id="{DB250414-F2F1-4452-AEBE-700582FD5D8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96937063"/>
      </p:ext>
    </p:extLst>
  </p:cSld>
  <p:clrMapOvr>
    <a:masterClrMapping/>
  </p:clrMapOvr>
  <mc:AlternateContent xmlns:mc="http://schemas.openxmlformats.org/markup-compatibility/2006" xmlns:p14="http://schemas.microsoft.com/office/powerpoint/2010/main">
    <mc:Choice Requires="p14">
      <p:transition spd="slow" p14:dur="2000" advTm="2729"/>
    </mc:Choice>
    <mc:Fallback xmlns="">
      <p:transition spd="slow" advTm="2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2753</TotalTime>
  <Words>672</Words>
  <Application>Microsoft Office PowerPoint</Application>
  <PresentationFormat>Widescreen</PresentationFormat>
  <Paragraphs>52</Paragraphs>
  <Slides>9</Slides>
  <Notes>3</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Theme</vt:lpstr>
      <vt:lpstr>PowerPoint Presentation</vt:lpstr>
      <vt:lpstr>Please read the guidelines before completing MS Teams Download </vt:lpstr>
      <vt:lpstr>PowerPoint Presentation</vt:lpstr>
      <vt:lpstr>PowerPoint Presentation</vt:lpstr>
      <vt:lpstr>Checklist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 1</dc:creator>
  <cp:lastModifiedBy>Bernadette Palmer</cp:lastModifiedBy>
  <cp:revision>163</cp:revision>
  <cp:lastPrinted>2019-09-09T13:11:21Z</cp:lastPrinted>
  <dcterms:created xsi:type="dcterms:W3CDTF">2018-10-09T07:25:26Z</dcterms:created>
  <dcterms:modified xsi:type="dcterms:W3CDTF">2021-08-24T14:01:41Z</dcterms:modified>
</cp:coreProperties>
</file>